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59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3DA9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7E839-001C-4A14-975C-A4E28D5121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99BAB6-D56A-44DA-9AD1-77F2D271F5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17F77-32B3-4D26-A9D2-808C88903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0324-B60A-46FC-A9E6-1B4736AC29B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93F41-75BF-4373-8B16-BC55342A0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FD950D-2CC4-4BB4-9D21-69339F5A9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558B1-E18B-4997-8669-90D3AFCD2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37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632A9-B5C8-497A-B3B6-A35327A2A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0B0C-CE03-4693-B04D-569BC2DC6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3A247-23B8-41C2-B94B-50FCA97FE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0324-B60A-46FC-A9E6-1B4736AC29B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9B06A-8E65-4AD3-8600-1CD8E9959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4E6565-BAFD-4FF1-B521-F00D8BAD0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558B1-E18B-4997-8669-90D3AFCD2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949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25FA0-BF28-42AC-96E5-4ABBA1534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BA6900-D99C-497A-9AB7-FD00A9A79C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D4DBFD-08EF-469E-8CAE-6885A0684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0324-B60A-46FC-A9E6-1B4736AC29B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74D1A-66FC-4B07-AE00-4DEC485BA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E04AC-F44F-4503-8877-2225485B7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558B1-E18B-4997-8669-90D3AFCD2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951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71C04-4AD1-4AF6-81CC-43582BA93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BB9FF-E287-409B-AA87-6D1FF06022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507F00-7425-4136-8B05-1041DED7A4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51C068-0590-46E5-8B87-21776F049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0324-B60A-46FC-A9E6-1B4736AC29B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3EE775-7CBA-4B4D-B058-86F9A6CCF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BB3F4F-0186-495E-AADE-A28CC56C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558B1-E18B-4997-8669-90D3AFCD2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946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54503-B9AA-4A74-A1AB-67C5F4ACA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6F9E9D-1DD5-4E03-AF2F-5235F90A3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E7295B-D683-43DB-9D9B-287939559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E6E450-B981-4CEF-83DD-B65A1C6B2D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8F3E7E-46BE-4800-ADB5-FC18E35D48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652A6-BB20-4072-A4CA-F478BEAB0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0324-B60A-46FC-A9E6-1B4736AC29B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19D808-563C-48EB-993C-6E178F134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5B3B9B-63E9-4523-AC2F-3C403DAF3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558B1-E18B-4997-8669-90D3AFCD2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08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B25CE-D811-4A9D-9DD7-3A7B13B06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BDDFFE-F1D1-43BD-B033-220304E07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0324-B60A-46FC-A9E6-1B4736AC29B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BB3810-049A-4CDD-A7A3-10899843B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B97CE-2E00-4FB6-AEB2-DA3A728C7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558B1-E18B-4997-8669-90D3AFCD2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18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3C5A8F-E17A-4BA2-ABE8-77D759C6B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0324-B60A-46FC-A9E6-1B4736AC29B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81AA57-C820-463E-BAB6-FD57EDEE9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E16355-BF1B-4E39-9A42-80121525A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558B1-E18B-4997-8669-90D3AFCD2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184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56E06-9258-4A1D-8FC3-94B50A532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51509-59F8-44CF-B1CE-DFE38E17E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BE6026-1504-4152-8B20-33B49AE7C9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8D150F-0DE7-4466-A78F-B371CEB7A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0324-B60A-46FC-A9E6-1B4736AC29B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CE6752-3DBD-4194-99D0-31B1798DC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45BDD1-B67E-4642-9210-FE2872D68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558B1-E18B-4997-8669-90D3AFCD2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96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38834-11B2-4FA1-ADBC-24D9638A3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DDC4B4-A554-4C6E-9C85-C5D72192B1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36356-7544-457C-8F31-91A0E2B586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835B81-BC54-4244-9022-BC037A5B3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0324-B60A-46FC-A9E6-1B4736AC29B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414496-114F-4F2A-91B9-64C8DEAA8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A22651-B281-43D5-AF2A-37AA591EF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558B1-E18B-4997-8669-90D3AFCD2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257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A629A-D010-4EB2-BB34-EBB2C1132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C68727-23E8-44E7-9E43-3E12A61D8B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37F195-C5E9-41EF-95DD-D056FD84E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0324-B60A-46FC-A9E6-1B4736AC29B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9F516-EB6D-45B8-80BE-AE8E04D6F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0ECF0-21AE-43C5-A672-9A8171A4B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558B1-E18B-4997-8669-90D3AFCD2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564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9EE675-0C69-4D6A-A024-29839FDF61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7AA1B1-15D0-4505-9D6F-F30EDF4597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4FED5-B954-4D7B-9368-9FDDB668F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0324-B60A-46FC-A9E6-1B4736AC29B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7D171-DC42-4C01-93AF-EE1DD6EC5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F66C5-E2F8-40A9-960E-856EE253E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558B1-E18B-4997-8669-90D3AFCD2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779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B25C0F-3E41-4C54-A984-4315E1E7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2B4A53-99F3-42B0-9979-F3337F87C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D4246-141A-4560-896E-C6D2D8D139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60324-B60A-46FC-A9E6-1B4736AC29B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4135E9-57E5-4215-931E-D95E86A25E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36C8F8-6874-4807-9744-B50D6A3AB3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558B1-E18B-4997-8669-90D3AFCD2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41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" Target="slide7.xml"/><Relationship Id="rId7" Type="http://schemas.microsoft.com/office/2007/relationships/hdphoto" Target="../media/hdphoto2.wdp"/><Relationship Id="rId12" Type="http://schemas.openxmlformats.org/officeDocument/2006/relationships/image" Target="../media/image5.sv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4.png"/><Relationship Id="rId5" Type="http://schemas.microsoft.com/office/2007/relationships/hdphoto" Target="../media/hdphoto1.wdp"/><Relationship Id="rId10" Type="http://schemas.openxmlformats.org/officeDocument/2006/relationships/slide" Target="slide10.xml"/><Relationship Id="rId4" Type="http://schemas.openxmlformats.org/officeDocument/2006/relationships/image" Target="../media/image1.png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nterest.ph/pin/441915782167372866/" TargetMode="External"/><Relationship Id="rId2" Type="http://schemas.openxmlformats.org/officeDocument/2006/relationships/hyperlink" Target="https://www.art-list.com/blog/artlist-feature-santiago-bos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eetonsonline.wordpress.com/2016/03/17/7-basic-pen-ink-techniques-to-help-you-get-started/" TargetMode="External"/><Relationship Id="rId5" Type="http://schemas.openxmlformats.org/officeDocument/2006/relationships/hyperlink" Target="https://www.art-is-fun.com/painting-with-mixed-media" TargetMode="External"/><Relationship Id="rId4" Type="http://schemas.openxmlformats.org/officeDocument/2006/relationships/hyperlink" Target="http://www.macuha-artgaller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2A01D6-DD6D-437F-9FDD-BF01E4C1B5FD}"/>
              </a:ext>
            </a:extLst>
          </p:cNvPr>
          <p:cNvSpPr/>
          <p:nvPr/>
        </p:nvSpPr>
        <p:spPr>
          <a:xfrm>
            <a:off x="450573" y="862229"/>
            <a:ext cx="3829879" cy="1316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BA0A38-2258-4C9B-BC8B-99884ED82553}"/>
              </a:ext>
            </a:extLst>
          </p:cNvPr>
          <p:cNvSpPr txBox="1"/>
          <p:nvPr/>
        </p:nvSpPr>
        <p:spPr>
          <a:xfrm>
            <a:off x="450573" y="277454"/>
            <a:ext cx="6718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alatino Linotype" panose="02040502050505030304" pitchFamily="18" charset="0"/>
                <a:cs typeface="Leelawadee UI" panose="020B0502040204020203" pitchFamily="34" charset="-34"/>
              </a:rPr>
              <a:t>Visual Techniques Course- DAY 1</a:t>
            </a:r>
            <a:endParaRPr lang="en-PH" dirty="0">
              <a:latin typeface="Palatino Linotype" panose="02040502050505030304" pitchFamily="18" charset="0"/>
              <a:cs typeface="Leelawadee UI" panose="020B0502040204020203" pitchFamily="34" charset="-34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7A640ED-3BC0-47DD-95AF-774CAE366525}"/>
              </a:ext>
            </a:extLst>
          </p:cNvPr>
          <p:cNvSpPr/>
          <p:nvPr/>
        </p:nvSpPr>
        <p:spPr>
          <a:xfrm>
            <a:off x="625761" y="2340112"/>
            <a:ext cx="1883367" cy="1842053"/>
          </a:xfrm>
          <a:prstGeom prst="ellipse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sp>
        <p:nvSpPr>
          <p:cNvPr id="7" name="TextBox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B7F0684-2FF0-4860-BC67-32FAF9D5D48B}"/>
              </a:ext>
            </a:extLst>
          </p:cNvPr>
          <p:cNvSpPr txBox="1"/>
          <p:nvPr/>
        </p:nvSpPr>
        <p:spPr>
          <a:xfrm>
            <a:off x="151380" y="4302479"/>
            <a:ext cx="283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Leelawadee UI" panose="020B0502040204020203" pitchFamily="34" charset="-34"/>
                <a:cs typeface="Leelawadee UI" panose="020B0502040204020203" pitchFamily="34" charset="-34"/>
              </a:rPr>
              <a:t>Introduction</a:t>
            </a:r>
          </a:p>
        </p:txBody>
      </p:sp>
      <p:sp>
        <p:nvSpPr>
          <p:cNvPr id="8" name="TextBox 7">
            <a:hlinkClick r:id="rId2" action="ppaction://hlinksldjump"/>
            <a:extLst>
              <a:ext uri="{FF2B5EF4-FFF2-40B4-BE49-F238E27FC236}">
                <a16:creationId xmlns:a16="http://schemas.microsoft.com/office/drawing/2014/main" id="{6F7F9F6D-A9C5-4789-BBB6-C95ABF6CCBD6}"/>
              </a:ext>
            </a:extLst>
          </p:cNvPr>
          <p:cNvSpPr txBox="1"/>
          <p:nvPr/>
        </p:nvSpPr>
        <p:spPr>
          <a:xfrm>
            <a:off x="2733696" y="4265325"/>
            <a:ext cx="3621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Leelawadee UI" panose="020B0502040204020203" pitchFamily="34" charset="-34"/>
                <a:cs typeface="Leelawadee UI" panose="020B0502040204020203" pitchFamily="34" charset="-34"/>
              </a:rPr>
              <a:t>What are different types of Visual Techniques</a:t>
            </a:r>
            <a:endParaRPr lang="en-PH" b="1" dirty="0"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9" name="TextBox 8">
            <a:hlinkClick r:id="rId3" action="ppaction://hlinksldjump"/>
            <a:extLst>
              <a:ext uri="{FF2B5EF4-FFF2-40B4-BE49-F238E27FC236}">
                <a16:creationId xmlns:a16="http://schemas.microsoft.com/office/drawing/2014/main" id="{C265B8ED-3C4E-41DF-AFD2-0730352AC088}"/>
              </a:ext>
            </a:extLst>
          </p:cNvPr>
          <p:cNvSpPr txBox="1"/>
          <p:nvPr/>
        </p:nvSpPr>
        <p:spPr>
          <a:xfrm>
            <a:off x="6017598" y="4308484"/>
            <a:ext cx="3382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Leelawadee UI" panose="020B0502040204020203" pitchFamily="34" charset="-34"/>
                <a:cs typeface="Leelawadee UI" panose="020B0502040204020203" pitchFamily="34" charset="-34"/>
              </a:rPr>
              <a:t>Get to know the famous artist</a:t>
            </a:r>
            <a:endParaRPr lang="en-PH" b="1" dirty="0"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8BABC04-E9A5-4B59-A2B6-FF9BA6C0B7C7}"/>
              </a:ext>
            </a:extLst>
          </p:cNvPr>
          <p:cNvSpPr/>
          <p:nvPr/>
        </p:nvSpPr>
        <p:spPr>
          <a:xfrm>
            <a:off x="3633414" y="2336663"/>
            <a:ext cx="1822041" cy="184205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430EEC6-86F4-4A65-8C33-4CBBC748C910}"/>
              </a:ext>
            </a:extLst>
          </p:cNvPr>
          <p:cNvSpPr/>
          <p:nvPr/>
        </p:nvSpPr>
        <p:spPr>
          <a:xfrm>
            <a:off x="6579741" y="2340112"/>
            <a:ext cx="1866631" cy="1842053"/>
          </a:xfrm>
          <a:prstGeom prst="ellipse">
            <a:avLst/>
          </a:prstGeom>
          <a:solidFill>
            <a:srgbClr val="FFFF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8F58A0F-7778-4943-9ABC-B4A449C0920F}"/>
              </a:ext>
            </a:extLst>
          </p:cNvPr>
          <p:cNvSpPr/>
          <p:nvPr/>
        </p:nvSpPr>
        <p:spPr>
          <a:xfrm>
            <a:off x="9627875" y="2340112"/>
            <a:ext cx="1843306" cy="184205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pic>
        <p:nvPicPr>
          <p:cNvPr id="13" name="Picture 2" descr="Business Icons Vol - Introduction Icon, HD Png Download , Transparent Png  Image - PNGitem">
            <a:extLst>
              <a:ext uri="{FF2B5EF4-FFF2-40B4-BE49-F238E27FC236}">
                <a16:creationId xmlns:a16="http://schemas.microsoft.com/office/drawing/2014/main" id="{FFF8EDFA-5F40-404F-8960-1965134CF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83" b="95926" l="0" r="97791">
                        <a14:foregroundMark x1="20930" y1="13929" x2="20930" y2="13929"/>
                        <a14:foregroundMark x1="59884" y1="27595" x2="59884" y2="27595"/>
                        <a14:foregroundMark x1="78837" y1="22602" x2="78837" y2="22602"/>
                        <a14:foregroundMark x1="70233" y1="39290" x2="70233" y2="39290"/>
                        <a14:foregroundMark x1="64186" y1="33377" x2="64186" y2="33377"/>
                        <a14:foregroundMark x1="54651" y1="34428" x2="54651" y2="34428"/>
                        <a14:foregroundMark x1="75349" y1="32457" x2="75349" y2="324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88" y="2622724"/>
            <a:ext cx="1552687" cy="137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Bulb Symbol Png - Light Bulb Icon Transparent, Png Download , Transparent  Png Image - PNGitem">
            <a:extLst>
              <a:ext uri="{FF2B5EF4-FFF2-40B4-BE49-F238E27FC236}">
                <a16:creationId xmlns:a16="http://schemas.microsoft.com/office/drawing/2014/main" id="{A0A813A8-EFE5-436C-8124-D2F1AFE14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49884" y1="91591" x2="49884" y2="91591"/>
                        <a14:foregroundMark x1="49884" y1="87342" x2="49884" y2="87342"/>
                        <a14:foregroundMark x1="49070" y1="81646" x2="49070" y2="81646"/>
                        <a14:foregroundMark x1="46279" y1="76673" x2="46279" y2="76673"/>
                        <a14:foregroundMark x1="74535" y1="14195" x2="74535" y2="14195"/>
                        <a14:foregroundMark x1="90116" y1="30561" x2="90116" y2="30561"/>
                        <a14:foregroundMark x1="87326" y1="49005" x2="87326" y2="49005"/>
                        <a14:foregroundMark x1="50814" y1="9946" x2="50814" y2="9946"/>
                        <a14:foregroundMark x1="22558" y1="14195" x2="22558" y2="14195"/>
                        <a14:foregroundMark x1="6047" y1="30561" x2="6047" y2="30561"/>
                        <a14:foregroundMark x1="6977" y1="51085" x2="6977" y2="510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999" y="2658039"/>
            <a:ext cx="1136871" cy="128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DE83E15-40C7-42F4-A42B-5177469589C9}"/>
              </a:ext>
            </a:extLst>
          </p:cNvPr>
          <p:cNvSpPr/>
          <p:nvPr/>
        </p:nvSpPr>
        <p:spPr>
          <a:xfrm>
            <a:off x="2509129" y="3257689"/>
            <a:ext cx="1124286" cy="11913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740B12-192C-437B-8D58-16013BE6D41F}"/>
              </a:ext>
            </a:extLst>
          </p:cNvPr>
          <p:cNvSpPr/>
          <p:nvPr/>
        </p:nvSpPr>
        <p:spPr>
          <a:xfrm>
            <a:off x="5455455" y="3257689"/>
            <a:ext cx="1124286" cy="11913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7665EFF-77A6-4B2B-897C-1C45FE2D759D}"/>
              </a:ext>
            </a:extLst>
          </p:cNvPr>
          <p:cNvSpPr/>
          <p:nvPr/>
        </p:nvSpPr>
        <p:spPr>
          <a:xfrm>
            <a:off x="8446371" y="3250129"/>
            <a:ext cx="1181503" cy="12669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pic>
        <p:nvPicPr>
          <p:cNvPr id="18" name="Picture 8" descr="Ecommerce Logo">
            <a:extLst>
              <a:ext uri="{FF2B5EF4-FFF2-40B4-BE49-F238E27FC236}">
                <a16:creationId xmlns:a16="http://schemas.microsoft.com/office/drawing/2014/main" id="{FD7BDD64-4F64-4996-93E2-D2DEC1B53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36333" y1="30200" x2="36333" y2="30200"/>
                        <a14:foregroundMark x1="64556" y1="43800" x2="64556" y2="43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73780"/>
            <a:ext cx="2891329" cy="1660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hlinkClick r:id="rId10" action="ppaction://hlinksldjump"/>
            <a:extLst>
              <a:ext uri="{FF2B5EF4-FFF2-40B4-BE49-F238E27FC236}">
                <a16:creationId xmlns:a16="http://schemas.microsoft.com/office/drawing/2014/main" id="{1B7D8316-8E3D-40C4-946B-A2B6C40AED10}"/>
              </a:ext>
            </a:extLst>
          </p:cNvPr>
          <p:cNvSpPr txBox="1"/>
          <p:nvPr/>
        </p:nvSpPr>
        <p:spPr>
          <a:xfrm>
            <a:off x="9133462" y="4328804"/>
            <a:ext cx="283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Leelawadee UI" panose="020B0502040204020203" pitchFamily="34" charset="-34"/>
                <a:cs typeface="Leelawadee UI" panose="020B0502040204020203" pitchFamily="34" charset="-34"/>
              </a:rPr>
              <a:t>Heart Work Activity</a:t>
            </a:r>
          </a:p>
        </p:txBody>
      </p:sp>
      <p:pic>
        <p:nvPicPr>
          <p:cNvPr id="21" name="Picture 10" descr="Easel">
            <a:extLst>
              <a:ext uri="{FF2B5EF4-FFF2-40B4-BE49-F238E27FC236}">
                <a16:creationId xmlns:a16="http://schemas.microsoft.com/office/drawing/2014/main" id="{E8F5757D-46DE-46F1-93CE-A48247448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 bwMode="auto">
          <a:xfrm flipH="1">
            <a:off x="9670440" y="2291635"/>
            <a:ext cx="1758173" cy="175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541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/>
      <p:bldP spid="9" grpId="0"/>
      <p:bldP spid="10" grpId="0" animBg="1"/>
      <p:bldP spid="11" grpId="0" animBg="1"/>
      <p:bldP spid="12" grpId="0" animBg="1"/>
      <p:bldP spid="15" grpId="0" animBg="1"/>
      <p:bldP spid="16" grpId="0" animBg="1"/>
      <p:bldP spid="17" grpId="0" animBg="1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2A01D6-DD6D-437F-9FDD-BF01E4C1B5FD}"/>
              </a:ext>
            </a:extLst>
          </p:cNvPr>
          <p:cNvSpPr/>
          <p:nvPr/>
        </p:nvSpPr>
        <p:spPr>
          <a:xfrm>
            <a:off x="2420024" y="1178565"/>
            <a:ext cx="3829879" cy="1316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BA0A38-2258-4C9B-BC8B-99884ED82553}"/>
              </a:ext>
            </a:extLst>
          </p:cNvPr>
          <p:cNvSpPr txBox="1"/>
          <p:nvPr/>
        </p:nvSpPr>
        <p:spPr>
          <a:xfrm>
            <a:off x="2370261" y="632253"/>
            <a:ext cx="3485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alatino Linotype" panose="02040502050505030304" pitchFamily="18" charset="0"/>
                <a:cs typeface="Leelawadee UI" panose="020B0502040204020203" pitchFamily="34" charset="-34"/>
              </a:rPr>
              <a:t>Introduction</a:t>
            </a:r>
            <a:endParaRPr lang="en-PH" dirty="0">
              <a:latin typeface="Palatino Linotype" panose="02040502050505030304" pitchFamily="18" charset="0"/>
              <a:cs typeface="Leelawadee UI" panose="020B0502040204020203" pitchFamily="34" charset="-34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7A640ED-3BC0-47DD-95AF-774CAE366525}"/>
              </a:ext>
            </a:extLst>
          </p:cNvPr>
          <p:cNvSpPr/>
          <p:nvPr/>
        </p:nvSpPr>
        <p:spPr>
          <a:xfrm>
            <a:off x="352667" y="112642"/>
            <a:ext cx="1883367" cy="1842053"/>
          </a:xfrm>
          <a:prstGeom prst="ellipse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pic>
        <p:nvPicPr>
          <p:cNvPr id="13" name="Picture 2" descr="Business Icons Vol - Introduction Icon, HD Png Download , Transparent Png  Image - PNGitem">
            <a:extLst>
              <a:ext uri="{FF2B5EF4-FFF2-40B4-BE49-F238E27FC236}">
                <a16:creationId xmlns:a16="http://schemas.microsoft.com/office/drawing/2014/main" id="{FFF8EDFA-5F40-404F-8960-1965134CF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83" b="95926" l="0" r="97791">
                        <a14:foregroundMark x1="20930" y1="13929" x2="20930" y2="13929"/>
                        <a14:foregroundMark x1="59884" y1="27595" x2="59884" y2="27595"/>
                        <a14:foregroundMark x1="78837" y1="22602" x2="78837" y2="22602"/>
                        <a14:foregroundMark x1="70233" y1="39290" x2="70233" y2="39290"/>
                        <a14:foregroundMark x1="64186" y1="33377" x2="64186" y2="33377"/>
                        <a14:foregroundMark x1="54651" y1="34428" x2="54651" y2="34428"/>
                        <a14:foregroundMark x1="75349" y1="32457" x2="75349" y2="324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94" y="395254"/>
            <a:ext cx="1552687" cy="137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796191-B36C-4196-8BC3-E398833F347E}"/>
              </a:ext>
            </a:extLst>
          </p:cNvPr>
          <p:cNvSpPr txBox="1"/>
          <p:nvPr/>
        </p:nvSpPr>
        <p:spPr>
          <a:xfrm>
            <a:off x="3513497" y="3132770"/>
            <a:ext cx="66850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Palatino Linotype" panose="02040502050505030304" pitchFamily="18" charset="0"/>
              </a:rPr>
              <a:t>Visual Techniques</a:t>
            </a:r>
          </a:p>
        </p:txBody>
      </p:sp>
    </p:spTree>
    <p:extLst>
      <p:ext uri="{BB962C8B-B14F-4D97-AF65-F5344CB8AC3E}">
        <p14:creationId xmlns:p14="http://schemas.microsoft.com/office/powerpoint/2010/main" val="2977781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0C8CCD73-CB69-4065-914D-0FB1A16A1C3E}"/>
              </a:ext>
            </a:extLst>
          </p:cNvPr>
          <p:cNvSpPr/>
          <p:nvPr/>
        </p:nvSpPr>
        <p:spPr>
          <a:xfrm>
            <a:off x="239593" y="106018"/>
            <a:ext cx="1469937" cy="1510747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pic>
        <p:nvPicPr>
          <p:cNvPr id="9" name="Picture 4" descr="Bulb Symbol Png - Light Bulb Icon Transparent, Png Download , Transparent  Png Image - PNGitem">
            <a:extLst>
              <a:ext uri="{FF2B5EF4-FFF2-40B4-BE49-F238E27FC236}">
                <a16:creationId xmlns:a16="http://schemas.microsoft.com/office/drawing/2014/main" id="{5A8231FA-4006-48DC-9B80-14984D5F3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9884" y1="91591" x2="49884" y2="91591"/>
                        <a14:foregroundMark x1="49884" y1="87342" x2="49884" y2="87342"/>
                        <a14:foregroundMark x1="49070" y1="81646" x2="49070" y2="81646"/>
                        <a14:foregroundMark x1="46279" y1="76673" x2="46279" y2="76673"/>
                        <a14:foregroundMark x1="74535" y1="14195" x2="74535" y2="14195"/>
                        <a14:foregroundMark x1="90116" y1="30561" x2="90116" y2="30561"/>
                        <a14:foregroundMark x1="87326" y1="49005" x2="87326" y2="49005"/>
                        <a14:foregroundMark x1="50814" y1="9946" x2="50814" y2="9946"/>
                        <a14:foregroundMark x1="22558" y1="14195" x2="22558" y2="14195"/>
                        <a14:foregroundMark x1="6047" y1="30561" x2="6047" y2="30561"/>
                        <a14:foregroundMark x1="6977" y1="51085" x2="6977" y2="510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04" y="294873"/>
            <a:ext cx="932397" cy="1055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B9C655-D251-4249-9C1A-FF1EB9F66750}"/>
              </a:ext>
            </a:extLst>
          </p:cNvPr>
          <p:cNvSpPr txBox="1"/>
          <p:nvPr/>
        </p:nvSpPr>
        <p:spPr>
          <a:xfrm>
            <a:off x="239593" y="1919890"/>
            <a:ext cx="1163435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1"/>
                </a:solidFill>
                <a:latin typeface="Palatino Linotype" panose="02040502050505030304" pitchFamily="18" charset="0"/>
              </a:rPr>
              <a:t>Visual Techniques</a:t>
            </a:r>
          </a:p>
          <a:p>
            <a:r>
              <a:rPr lang="en-US" sz="4400" i="1" dirty="0">
                <a:latin typeface="Palatino Linotype" panose="02040502050505030304" pitchFamily="18" charset="0"/>
              </a:rPr>
              <a:t> </a:t>
            </a:r>
            <a:r>
              <a:rPr lang="en-US" sz="4400" dirty="0">
                <a:latin typeface="Palatino Linotype" panose="02040502050505030304" pitchFamily="18" charset="0"/>
              </a:rPr>
              <a:t>is the design and creation of visual communications, requires the selection and application of </a:t>
            </a:r>
            <a:r>
              <a:rPr lang="en-US" sz="4400" b="1" dirty="0">
                <a:latin typeface="Palatino Linotype" panose="02040502050505030304" pitchFamily="18" charset="0"/>
              </a:rPr>
              <a:t>method, media, materials, design elements, design principles and final presentation</a:t>
            </a:r>
            <a:r>
              <a:rPr lang="en-US" sz="4400" i="1" dirty="0">
                <a:latin typeface="Palatino Linotype" panose="02040502050505030304" pitchFamily="18" charset="0"/>
              </a:rPr>
              <a:t>.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041385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2A01D6-DD6D-437F-9FDD-BF01E4C1B5FD}"/>
              </a:ext>
            </a:extLst>
          </p:cNvPr>
          <p:cNvSpPr/>
          <p:nvPr/>
        </p:nvSpPr>
        <p:spPr>
          <a:xfrm>
            <a:off x="2193292" y="755966"/>
            <a:ext cx="3829879" cy="131684"/>
          </a:xfrm>
          <a:prstGeom prst="rect">
            <a:avLst/>
          </a:prstGeom>
          <a:solidFill>
            <a:srgbClr val="00B050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B3C967-380A-4D7D-BF3F-94853A20668C}"/>
              </a:ext>
            </a:extLst>
          </p:cNvPr>
          <p:cNvSpPr txBox="1"/>
          <p:nvPr/>
        </p:nvSpPr>
        <p:spPr>
          <a:xfrm>
            <a:off x="1362465" y="413824"/>
            <a:ext cx="5491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Palatino Linotype" panose="02040502050505030304" pitchFamily="18" charset="0"/>
                <a:cs typeface="Leelawadee UI" panose="020B0502040204020203" pitchFamily="34" charset="-34"/>
              </a:rPr>
              <a:t>Different Types of Visual Techniques</a:t>
            </a:r>
            <a:endParaRPr lang="en-PH" b="1" dirty="0">
              <a:latin typeface="Palatino Linotype" panose="02040502050505030304" pitchFamily="18" charset="0"/>
              <a:cs typeface="Leelawadee UI" panose="020B05020402040202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4334B93-88E2-40D8-AEA7-F03B99A2BB66}"/>
              </a:ext>
            </a:extLst>
          </p:cNvPr>
          <p:cNvGrpSpPr/>
          <p:nvPr/>
        </p:nvGrpSpPr>
        <p:grpSpPr>
          <a:xfrm>
            <a:off x="28666" y="0"/>
            <a:ext cx="1822041" cy="1842053"/>
            <a:chOff x="239593" y="106018"/>
            <a:chExt cx="1822041" cy="184205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C8CCD73-CB69-4065-914D-0FB1A16A1C3E}"/>
                </a:ext>
              </a:extLst>
            </p:cNvPr>
            <p:cNvSpPr/>
            <p:nvPr/>
          </p:nvSpPr>
          <p:spPr>
            <a:xfrm>
              <a:off x="239593" y="106018"/>
              <a:ext cx="1822041" cy="1842053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PH"/>
            </a:p>
          </p:txBody>
        </p:sp>
        <p:pic>
          <p:nvPicPr>
            <p:cNvPr id="9" name="Picture 4" descr="Bulb Symbol Png - Light Bulb Icon Transparent, Png Download , Transparent  Png Image - PNGitem">
              <a:extLst>
                <a:ext uri="{FF2B5EF4-FFF2-40B4-BE49-F238E27FC236}">
                  <a16:creationId xmlns:a16="http://schemas.microsoft.com/office/drawing/2014/main" id="{5A8231FA-4006-48DC-9B80-14984D5F3E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49884" y1="91591" x2="49884" y2="91591"/>
                          <a14:foregroundMark x1="49884" y1="87342" x2="49884" y2="87342"/>
                          <a14:foregroundMark x1="49070" y1="81646" x2="49070" y2="81646"/>
                          <a14:foregroundMark x1="46279" y1="76673" x2="46279" y2="76673"/>
                          <a14:foregroundMark x1="74535" y1="14195" x2="74535" y2="14195"/>
                          <a14:foregroundMark x1="90116" y1="30561" x2="90116" y2="30561"/>
                          <a14:foregroundMark x1="87326" y1="49005" x2="87326" y2="49005"/>
                          <a14:foregroundMark x1="50814" y1="9946" x2="50814" y2="9946"/>
                          <a14:foregroundMark x1="22558" y1="14195" x2="22558" y2="14195"/>
                          <a14:foregroundMark x1="6047" y1="30561" x2="6047" y2="30561"/>
                          <a14:foregroundMark x1="6977" y1="51085" x2="6977" y2="510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178" y="427394"/>
              <a:ext cx="1136871" cy="12871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4B9C655-D251-4249-9C1A-FF1EB9F66750}"/>
              </a:ext>
            </a:extLst>
          </p:cNvPr>
          <p:cNvSpPr txBox="1"/>
          <p:nvPr/>
        </p:nvSpPr>
        <p:spPr>
          <a:xfrm>
            <a:off x="5309844" y="1608486"/>
            <a:ext cx="685348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44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Water Color Technique</a:t>
            </a:r>
          </a:p>
          <a:p>
            <a:r>
              <a:rPr lang="en-US" sz="4400" dirty="0">
                <a:latin typeface="Palatino Linotype" panose="02040502050505030304" pitchFamily="18" charset="0"/>
              </a:rPr>
              <a:t>is a simple coloring medium. Can be done on </a:t>
            </a:r>
            <a:r>
              <a:rPr lang="en-US" sz="4400" b="1" dirty="0" err="1">
                <a:latin typeface="Palatino Linotype" panose="02040502050505030304" pitchFamily="18" charset="0"/>
              </a:rPr>
              <a:t>drywash</a:t>
            </a:r>
            <a:r>
              <a:rPr lang="en-US" sz="4400" b="1" dirty="0">
                <a:latin typeface="Palatino Linotype" panose="02040502050505030304" pitchFamily="18" charset="0"/>
              </a:rPr>
              <a:t>, wet wash, wet-in-wet, underpainting</a:t>
            </a:r>
            <a:r>
              <a:rPr lang="en-US" sz="4400" i="1" dirty="0">
                <a:latin typeface="Palatino Linotype" panose="02040502050505030304" pitchFamily="18" charset="0"/>
              </a:rPr>
              <a:t> </a:t>
            </a:r>
            <a:r>
              <a:rPr lang="en-US" sz="4400" dirty="0">
                <a:latin typeface="Palatino Linotype" panose="02040502050505030304" pitchFamily="18" charset="0"/>
              </a:rPr>
              <a:t>and</a:t>
            </a:r>
            <a:r>
              <a:rPr lang="en-US" sz="4400" i="1" dirty="0">
                <a:latin typeface="Palatino Linotype" panose="02040502050505030304" pitchFamily="18" charset="0"/>
              </a:rPr>
              <a:t> </a:t>
            </a:r>
            <a:r>
              <a:rPr lang="en-US" sz="4400" b="1" dirty="0">
                <a:latin typeface="Palatino Linotype" panose="02040502050505030304" pitchFamily="18" charset="0"/>
              </a:rPr>
              <a:t>color blending.</a:t>
            </a:r>
            <a:endParaRPr lang="en-US" sz="4400" dirty="0"/>
          </a:p>
        </p:txBody>
      </p:sp>
      <p:pic>
        <p:nvPicPr>
          <p:cNvPr id="1026" name="Picture 2" descr="red and silver paint brush">
            <a:extLst>
              <a:ext uri="{FF2B5EF4-FFF2-40B4-BE49-F238E27FC236}">
                <a16:creationId xmlns:a16="http://schemas.microsoft.com/office/drawing/2014/main" id="{CEFA961E-F148-48B7-B0FC-8E4E28E3E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6" y="2022310"/>
            <a:ext cx="4967260" cy="430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0ED00C-544C-48EB-B4C8-D8B34846E130}"/>
              </a:ext>
            </a:extLst>
          </p:cNvPr>
          <p:cNvSpPr txBox="1"/>
          <p:nvPr/>
        </p:nvSpPr>
        <p:spPr>
          <a:xfrm>
            <a:off x="1422040" y="6325648"/>
            <a:ext cx="1705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Image: </a:t>
            </a:r>
            <a:r>
              <a:rPr lang="en-US" dirty="0" err="1"/>
              <a:t>unsplash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04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0C8CCD73-CB69-4065-914D-0FB1A16A1C3E}"/>
              </a:ext>
            </a:extLst>
          </p:cNvPr>
          <p:cNvSpPr/>
          <p:nvPr/>
        </p:nvSpPr>
        <p:spPr>
          <a:xfrm>
            <a:off x="239593" y="106018"/>
            <a:ext cx="1822041" cy="184205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pic>
        <p:nvPicPr>
          <p:cNvPr id="9" name="Picture 4" descr="Bulb Symbol Png - Light Bulb Icon Transparent, Png Download , Transparent  Png Image - PNGitem">
            <a:extLst>
              <a:ext uri="{FF2B5EF4-FFF2-40B4-BE49-F238E27FC236}">
                <a16:creationId xmlns:a16="http://schemas.microsoft.com/office/drawing/2014/main" id="{5A8231FA-4006-48DC-9B80-14984D5F3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9884" y1="91591" x2="49884" y2="91591"/>
                        <a14:foregroundMark x1="49884" y1="87342" x2="49884" y2="87342"/>
                        <a14:foregroundMark x1="49070" y1="81646" x2="49070" y2="81646"/>
                        <a14:foregroundMark x1="46279" y1="76673" x2="46279" y2="76673"/>
                        <a14:foregroundMark x1="74535" y1="14195" x2="74535" y2="14195"/>
                        <a14:foregroundMark x1="90116" y1="30561" x2="90116" y2="30561"/>
                        <a14:foregroundMark x1="87326" y1="49005" x2="87326" y2="49005"/>
                        <a14:foregroundMark x1="50814" y1="9946" x2="50814" y2="9946"/>
                        <a14:foregroundMark x1="22558" y1="14195" x2="22558" y2="14195"/>
                        <a14:foregroundMark x1="6047" y1="30561" x2="6047" y2="30561"/>
                        <a14:foregroundMark x1="6977" y1="51085" x2="6977" y2="510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78" y="427394"/>
            <a:ext cx="1136871" cy="128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68C7F72-B668-4CC5-A5DE-970AC15CD947}"/>
              </a:ext>
            </a:extLst>
          </p:cNvPr>
          <p:cNvSpPr txBox="1"/>
          <p:nvPr/>
        </p:nvSpPr>
        <p:spPr>
          <a:xfrm>
            <a:off x="5200076" y="1336969"/>
            <a:ext cx="675233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2. Pen and Ink Technique</a:t>
            </a:r>
          </a:p>
          <a:p>
            <a:r>
              <a:rPr lang="en-US" sz="4400" dirty="0">
                <a:latin typeface="Palatino Linotype" panose="02040502050505030304" pitchFamily="18" charset="0"/>
              </a:rPr>
              <a:t>use of different types of ballpoint/ pen.</a:t>
            </a:r>
          </a:p>
          <a:p>
            <a:r>
              <a:rPr lang="en-US" sz="4400" dirty="0">
                <a:latin typeface="Palatino Linotype" panose="02040502050505030304" pitchFamily="18" charset="0"/>
              </a:rPr>
              <a:t>Example: </a:t>
            </a:r>
            <a:r>
              <a:rPr lang="en-US" sz="4400" b="1" dirty="0">
                <a:latin typeface="Palatino Linotype" panose="02040502050505030304" pitchFamily="18" charset="0"/>
              </a:rPr>
              <a:t>hatching, cross hatching, contour, cross contour, contrasting lines, stippling, doodles.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703A2E-BE48-4F80-A820-29CF2A0AD8D0}"/>
              </a:ext>
            </a:extLst>
          </p:cNvPr>
          <p:cNvSpPr/>
          <p:nvPr/>
        </p:nvSpPr>
        <p:spPr>
          <a:xfrm>
            <a:off x="2193292" y="946466"/>
            <a:ext cx="3829879" cy="131684"/>
          </a:xfrm>
          <a:prstGeom prst="rect">
            <a:avLst/>
          </a:prstGeom>
          <a:solidFill>
            <a:srgbClr val="00B050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C8FF82-6146-433C-9612-B36FB6F041E0}"/>
              </a:ext>
            </a:extLst>
          </p:cNvPr>
          <p:cNvSpPr txBox="1"/>
          <p:nvPr/>
        </p:nvSpPr>
        <p:spPr>
          <a:xfrm>
            <a:off x="1362465" y="604324"/>
            <a:ext cx="5491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Palatino Linotype" panose="02040502050505030304" pitchFamily="18" charset="0"/>
                <a:cs typeface="Leelawadee UI" panose="020B0502040204020203" pitchFamily="34" charset="-34"/>
              </a:rPr>
              <a:t>Different Types of Visual Techniques</a:t>
            </a:r>
            <a:endParaRPr lang="en-PH" b="1" dirty="0">
              <a:latin typeface="Palatino Linotype" panose="02040502050505030304" pitchFamily="18" charset="0"/>
              <a:cs typeface="Leelawadee UI" panose="020B0502040204020203" pitchFamily="34" charset="-34"/>
            </a:endParaRPr>
          </a:p>
        </p:txBody>
      </p:sp>
      <p:pic>
        <p:nvPicPr>
          <p:cNvPr id="3080" name="Picture 8" descr="No description available.">
            <a:extLst>
              <a:ext uri="{FF2B5EF4-FFF2-40B4-BE49-F238E27FC236}">
                <a16:creationId xmlns:a16="http://schemas.microsoft.com/office/drawing/2014/main" id="{2B69BAAD-1B51-4DA5-B30B-43F9E809A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93" l="7357" r="93490">
                        <a14:foregroundMark x1="8333" y1="47607" x2="8333" y2="47607"/>
                        <a14:foregroundMark x1="7357" y1="69434" x2="7357" y2="69434"/>
                        <a14:foregroundMark x1="91016" y1="41797" x2="91016" y2="41797"/>
                        <a14:foregroundMark x1="93490" y1="53076" x2="93490" y2="53076"/>
                        <a14:foregroundMark x1="91732" y1="47607" x2="91732" y2="47607"/>
                        <a14:foregroundMark x1="92122" y1="47559" x2="92122" y2="47559"/>
                        <a14:foregroundMark x1="91732" y1="48633" x2="91732" y2="48633"/>
                        <a14:foregroundMark x1="91471" y1="48242" x2="91471" y2="482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033490">
            <a:off x="-321428" y="805136"/>
            <a:ext cx="4708113" cy="6923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22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0C8CCD73-CB69-4065-914D-0FB1A16A1C3E}"/>
              </a:ext>
            </a:extLst>
          </p:cNvPr>
          <p:cNvSpPr/>
          <p:nvPr/>
        </p:nvSpPr>
        <p:spPr>
          <a:xfrm>
            <a:off x="76760" y="25439"/>
            <a:ext cx="1822041" cy="1842053"/>
          </a:xfrm>
          <a:prstGeom prst="ellipse">
            <a:avLst/>
          </a:prstGeom>
          <a:solidFill>
            <a:srgbClr val="3DA907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pic>
        <p:nvPicPr>
          <p:cNvPr id="9" name="Picture 4" descr="Bulb Symbol Png - Light Bulb Icon Transparent, Png Download , Transparent  Png Image - PNGitem">
            <a:extLst>
              <a:ext uri="{FF2B5EF4-FFF2-40B4-BE49-F238E27FC236}">
                <a16:creationId xmlns:a16="http://schemas.microsoft.com/office/drawing/2014/main" id="{5A8231FA-4006-48DC-9B80-14984D5F3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9884" y1="91591" x2="49884" y2="91591"/>
                        <a14:foregroundMark x1="49884" y1="87342" x2="49884" y2="87342"/>
                        <a14:foregroundMark x1="49070" y1="81646" x2="49070" y2="81646"/>
                        <a14:foregroundMark x1="46279" y1="76673" x2="46279" y2="76673"/>
                        <a14:foregroundMark x1="74535" y1="14195" x2="74535" y2="14195"/>
                        <a14:foregroundMark x1="90116" y1="30561" x2="90116" y2="30561"/>
                        <a14:foregroundMark x1="87326" y1="49005" x2="87326" y2="49005"/>
                        <a14:foregroundMark x1="50814" y1="9946" x2="50814" y2="9946"/>
                        <a14:foregroundMark x1="22558" y1="14195" x2="22558" y2="14195"/>
                        <a14:foregroundMark x1="6047" y1="30561" x2="6047" y2="30561"/>
                        <a14:foregroundMark x1="6977" y1="51085" x2="6977" y2="510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45" y="346815"/>
            <a:ext cx="1136871" cy="128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1749323-0C21-44FC-A111-702C919E36E8}"/>
              </a:ext>
            </a:extLst>
          </p:cNvPr>
          <p:cNvSpPr txBox="1"/>
          <p:nvPr/>
        </p:nvSpPr>
        <p:spPr>
          <a:xfrm>
            <a:off x="5271799" y="1947177"/>
            <a:ext cx="692020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3. Mixed Media Technique</a:t>
            </a:r>
          </a:p>
          <a:p>
            <a:r>
              <a:rPr lang="en-US" sz="3600" dirty="0">
                <a:latin typeface="Palatino Linotype" panose="02040502050505030304" pitchFamily="18" charset="0"/>
              </a:rPr>
              <a:t>Made out of more than one medium.</a:t>
            </a:r>
          </a:p>
          <a:p>
            <a:r>
              <a:rPr lang="en-US" sz="3600" b="1" dirty="0">
                <a:latin typeface="Palatino Linotype" panose="02040502050505030304" pitchFamily="18" charset="0"/>
              </a:rPr>
              <a:t>Example: painting, drawing, layering, collaging, texturizing, graffito, create peeled paint effect, </a:t>
            </a:r>
            <a:r>
              <a:rPr lang="en-US" sz="3600" b="1" dirty="0" err="1">
                <a:latin typeface="Palatino Linotype" panose="02040502050505030304" pitchFamily="18" charset="0"/>
              </a:rPr>
              <a:t>monoprinting</a:t>
            </a:r>
            <a:r>
              <a:rPr lang="en-US" sz="3600" b="1" dirty="0">
                <a:latin typeface="Palatino Linotype" panose="02040502050505030304" pitchFamily="18" charset="0"/>
              </a:rPr>
              <a:t>, frottage, rubbing, slicing, weaving.</a:t>
            </a:r>
          </a:p>
        </p:txBody>
      </p:sp>
      <p:pic>
        <p:nvPicPr>
          <p:cNvPr id="2050" name="Picture 2" descr="40 Clever And Meaningful Collage Art Examples | Collage drawing, Collage art,  Drawings">
            <a:extLst>
              <a:ext uri="{FF2B5EF4-FFF2-40B4-BE49-F238E27FC236}">
                <a16:creationId xmlns:a16="http://schemas.microsoft.com/office/drawing/2014/main" id="{BA014570-19C7-42EB-86DA-D08CB35A3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86" y="1947177"/>
            <a:ext cx="4107120" cy="410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0CD4A40-5F28-45D6-8934-F045B19BFF07}"/>
              </a:ext>
            </a:extLst>
          </p:cNvPr>
          <p:cNvSpPr/>
          <p:nvPr/>
        </p:nvSpPr>
        <p:spPr>
          <a:xfrm>
            <a:off x="2193292" y="946466"/>
            <a:ext cx="3829879" cy="131684"/>
          </a:xfrm>
          <a:prstGeom prst="rect">
            <a:avLst/>
          </a:prstGeom>
          <a:solidFill>
            <a:srgbClr val="00B050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A5E4AA-0E4C-4BDD-B90C-7C5D47059678}"/>
              </a:ext>
            </a:extLst>
          </p:cNvPr>
          <p:cNvSpPr txBox="1"/>
          <p:nvPr/>
        </p:nvSpPr>
        <p:spPr>
          <a:xfrm>
            <a:off x="1362465" y="604324"/>
            <a:ext cx="5491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Palatino Linotype" panose="02040502050505030304" pitchFamily="18" charset="0"/>
                <a:cs typeface="Leelawadee UI" panose="020B0502040204020203" pitchFamily="34" charset="-34"/>
              </a:rPr>
              <a:t>Different Types of Visual Techniques</a:t>
            </a:r>
            <a:endParaRPr lang="en-PH" b="1" dirty="0">
              <a:latin typeface="Palatino Linotype" panose="02040502050505030304" pitchFamily="18" charset="0"/>
              <a:cs typeface="Leelawadee UI" panose="020B0502040204020203" pitchFamily="34" charset="-3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65670C-E554-4792-BDCB-A4B598D893F3}"/>
              </a:ext>
            </a:extLst>
          </p:cNvPr>
          <p:cNvSpPr txBox="1"/>
          <p:nvPr/>
        </p:nvSpPr>
        <p:spPr>
          <a:xfrm>
            <a:off x="1362465" y="6069010"/>
            <a:ext cx="1980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from Google</a:t>
            </a:r>
          </a:p>
        </p:txBody>
      </p:sp>
    </p:spTree>
    <p:extLst>
      <p:ext uri="{BB962C8B-B14F-4D97-AF65-F5344CB8AC3E}">
        <p14:creationId xmlns:p14="http://schemas.microsoft.com/office/powerpoint/2010/main" val="184787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2A01D6-DD6D-437F-9FDD-BF01E4C1B5FD}"/>
              </a:ext>
            </a:extLst>
          </p:cNvPr>
          <p:cNvSpPr/>
          <p:nvPr/>
        </p:nvSpPr>
        <p:spPr>
          <a:xfrm>
            <a:off x="2403187" y="841880"/>
            <a:ext cx="3829879" cy="131684"/>
          </a:xfrm>
          <a:prstGeom prst="rect">
            <a:avLst/>
          </a:prstGeom>
          <a:solidFill>
            <a:srgbClr val="FFFF00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B3C967-380A-4D7D-BF3F-94853A20668C}"/>
              </a:ext>
            </a:extLst>
          </p:cNvPr>
          <p:cNvSpPr txBox="1"/>
          <p:nvPr/>
        </p:nvSpPr>
        <p:spPr>
          <a:xfrm>
            <a:off x="2107096" y="438880"/>
            <a:ext cx="4422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Palatino Linotype" panose="02040502050505030304" pitchFamily="18" charset="0"/>
                <a:cs typeface="Leelawadee UI" panose="020B0502040204020203" pitchFamily="34" charset="-34"/>
              </a:rPr>
              <a:t>Get to Know the Famous Artist</a:t>
            </a:r>
            <a:endParaRPr lang="en-PH" b="1" dirty="0">
              <a:latin typeface="Palatino Linotype" panose="02040502050505030304" pitchFamily="18" charset="0"/>
              <a:cs typeface="Leelawadee UI" panose="020B0502040204020203" pitchFamily="34" charset="-34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FCC64F0-7FB5-4C88-B9A1-A3D5640F4042}"/>
              </a:ext>
            </a:extLst>
          </p:cNvPr>
          <p:cNvSpPr/>
          <p:nvPr/>
        </p:nvSpPr>
        <p:spPr>
          <a:xfrm>
            <a:off x="240465" y="178904"/>
            <a:ext cx="1866631" cy="1842053"/>
          </a:xfrm>
          <a:prstGeom prst="ellipse">
            <a:avLst/>
          </a:prstGeom>
          <a:solidFill>
            <a:srgbClr val="FFFF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pic>
        <p:nvPicPr>
          <p:cNvPr id="10" name="Picture 8" descr="Ecommerce Logo">
            <a:extLst>
              <a:ext uri="{FF2B5EF4-FFF2-40B4-BE49-F238E27FC236}">
                <a16:creationId xmlns:a16="http://schemas.microsoft.com/office/drawing/2014/main" id="{3C07B30B-EBD2-4F03-AEC7-CB5840301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333" y1="30200" x2="36333" y2="30200"/>
                        <a14:foregroundMark x1="64556" y1="43800" x2="64556" y2="43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276" y="212572"/>
            <a:ext cx="2891329" cy="1660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erwin-mallari-paintings-wooarts-02">
            <a:extLst>
              <a:ext uri="{FF2B5EF4-FFF2-40B4-BE49-F238E27FC236}">
                <a16:creationId xmlns:a16="http://schemas.microsoft.com/office/drawing/2014/main" id="{AB684274-AF32-44E5-99CB-6DB4D1C59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828" y="1682044"/>
            <a:ext cx="5781712" cy="446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B4A1F5-4A72-4C6B-BEFD-930775781BF8}"/>
              </a:ext>
            </a:extLst>
          </p:cNvPr>
          <p:cNvSpPr txBox="1"/>
          <p:nvPr/>
        </p:nvSpPr>
        <p:spPr>
          <a:xfrm>
            <a:off x="240465" y="2247265"/>
            <a:ext cx="5360235" cy="4031873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1"/>
                </a:solidFill>
                <a:latin typeface="Palatino Linotype" panose="02040502050505030304" pitchFamily="18" charset="0"/>
              </a:rPr>
              <a:t>Erwin Mallari</a:t>
            </a:r>
          </a:p>
          <a:p>
            <a:endParaRPr lang="en-US" sz="2400" b="1" dirty="0"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Palatino Linotype" panose="02040502050505030304" pitchFamily="18" charset="0"/>
              </a:rPr>
              <a:t>Famous Watercolor Artist in the Philippines</a:t>
            </a:r>
          </a:p>
          <a:p>
            <a:endParaRPr lang="en-US" sz="2400" b="1" dirty="0"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Palatino Linotype" panose="02040502050505030304" pitchFamily="18" charset="0"/>
              </a:rPr>
              <a:t>Paints different places in Metro Manila</a:t>
            </a:r>
          </a:p>
          <a:p>
            <a:endParaRPr lang="en-US" sz="2400" b="1" dirty="0"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Palatino Linotype" panose="02040502050505030304" pitchFamily="18" charset="0"/>
              </a:rPr>
              <a:t>Famous paintings: Life on Water </a:t>
            </a:r>
          </a:p>
          <a:p>
            <a:endParaRPr lang="en-US" sz="2400" b="1" dirty="0">
              <a:latin typeface="Palatino Linotype" panose="0204050205050503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DC631F-258E-44FE-8413-EAC1D6933303}"/>
              </a:ext>
            </a:extLst>
          </p:cNvPr>
          <p:cNvSpPr txBox="1"/>
          <p:nvPr/>
        </p:nvSpPr>
        <p:spPr>
          <a:xfrm>
            <a:off x="8418666" y="6279138"/>
            <a:ext cx="14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Life on Water</a:t>
            </a:r>
            <a:endParaRPr lang="en-US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2739D7-7C89-482F-93AA-E60B2788587A}"/>
              </a:ext>
            </a:extLst>
          </p:cNvPr>
          <p:cNvSpPr txBox="1"/>
          <p:nvPr/>
        </p:nvSpPr>
        <p:spPr>
          <a:xfrm rot="16200000">
            <a:off x="10813636" y="3744769"/>
            <a:ext cx="18646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image from Google</a:t>
            </a:r>
          </a:p>
        </p:txBody>
      </p:sp>
    </p:spTree>
    <p:extLst>
      <p:ext uri="{BB962C8B-B14F-4D97-AF65-F5344CB8AC3E}">
        <p14:creationId xmlns:p14="http://schemas.microsoft.com/office/powerpoint/2010/main" val="2551658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2A01D6-DD6D-437F-9FDD-BF01E4C1B5FD}"/>
              </a:ext>
            </a:extLst>
          </p:cNvPr>
          <p:cNvSpPr/>
          <p:nvPr/>
        </p:nvSpPr>
        <p:spPr>
          <a:xfrm>
            <a:off x="2403187" y="841880"/>
            <a:ext cx="3829879" cy="131684"/>
          </a:xfrm>
          <a:prstGeom prst="rect">
            <a:avLst/>
          </a:prstGeom>
          <a:solidFill>
            <a:srgbClr val="FFFF00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B3C967-380A-4D7D-BF3F-94853A20668C}"/>
              </a:ext>
            </a:extLst>
          </p:cNvPr>
          <p:cNvSpPr txBox="1"/>
          <p:nvPr/>
        </p:nvSpPr>
        <p:spPr>
          <a:xfrm>
            <a:off x="2107096" y="438880"/>
            <a:ext cx="4422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Palatino Linotype" panose="02040502050505030304" pitchFamily="18" charset="0"/>
                <a:cs typeface="Leelawadee UI" panose="020B0502040204020203" pitchFamily="34" charset="-34"/>
              </a:rPr>
              <a:t>Get to Know the Famous Artist</a:t>
            </a:r>
            <a:endParaRPr lang="en-PH" b="1" dirty="0">
              <a:latin typeface="Palatino Linotype" panose="02040502050505030304" pitchFamily="18" charset="0"/>
              <a:cs typeface="Leelawadee UI" panose="020B0502040204020203" pitchFamily="34" charset="-34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FCC64F0-7FB5-4C88-B9A1-A3D5640F4042}"/>
              </a:ext>
            </a:extLst>
          </p:cNvPr>
          <p:cNvSpPr/>
          <p:nvPr/>
        </p:nvSpPr>
        <p:spPr>
          <a:xfrm>
            <a:off x="240465" y="178904"/>
            <a:ext cx="1866631" cy="1842053"/>
          </a:xfrm>
          <a:prstGeom prst="ellipse">
            <a:avLst/>
          </a:prstGeom>
          <a:solidFill>
            <a:srgbClr val="FFFF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pic>
        <p:nvPicPr>
          <p:cNvPr id="10" name="Picture 8" descr="Ecommerce Logo">
            <a:extLst>
              <a:ext uri="{FF2B5EF4-FFF2-40B4-BE49-F238E27FC236}">
                <a16:creationId xmlns:a16="http://schemas.microsoft.com/office/drawing/2014/main" id="{3C07B30B-EBD2-4F03-AEC7-CB5840301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333" y1="30200" x2="36333" y2="30200"/>
                        <a14:foregroundMark x1="64556" y1="43800" x2="64556" y2="43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276" y="212572"/>
            <a:ext cx="2891329" cy="1660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B4A1F5-4A72-4C6B-BEFD-930775781BF8}"/>
              </a:ext>
            </a:extLst>
          </p:cNvPr>
          <p:cNvSpPr txBox="1"/>
          <p:nvPr/>
        </p:nvSpPr>
        <p:spPr>
          <a:xfrm>
            <a:off x="478295" y="2181040"/>
            <a:ext cx="5329838" cy="3293209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1"/>
                </a:solidFill>
                <a:latin typeface="Palatino Linotype" panose="02040502050505030304" pitchFamily="18" charset="0"/>
              </a:rPr>
              <a:t>Noel Bueza	</a:t>
            </a:r>
          </a:p>
          <a:p>
            <a:endParaRPr lang="en-US" sz="2400" b="1" dirty="0"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Palatino Linotype" panose="02040502050505030304" pitchFamily="18" charset="0"/>
              </a:rPr>
              <a:t>Known as the master of Pen and Ink Artist in the Philippines</a:t>
            </a:r>
          </a:p>
          <a:p>
            <a:endParaRPr lang="en-US" sz="2400" b="1" dirty="0"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Palatino Linotype" panose="02040502050505030304" pitchFamily="18" charset="0"/>
              </a:rPr>
              <a:t>Known for his arts on old churches, houses and flowers.</a:t>
            </a:r>
          </a:p>
          <a:p>
            <a:endParaRPr lang="en-US" sz="2400" b="1" dirty="0">
              <a:latin typeface="Palatino Linotype" panose="02040502050505030304" pitchFamily="18" charset="0"/>
            </a:endParaRPr>
          </a:p>
        </p:txBody>
      </p:sp>
      <p:pic>
        <p:nvPicPr>
          <p:cNvPr id="5122" name="Picture 2" descr="May be an illustration of monument and outdoors">
            <a:extLst>
              <a:ext uri="{FF2B5EF4-FFF2-40B4-BE49-F238E27FC236}">
                <a16:creationId xmlns:a16="http://schemas.microsoft.com/office/drawing/2014/main" id="{9C704EDC-0A5E-4FC8-BC4A-118AAB8818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3" b="1791"/>
          <a:stretch/>
        </p:blipFill>
        <p:spPr bwMode="auto">
          <a:xfrm>
            <a:off x="6529158" y="1218297"/>
            <a:ext cx="4983422" cy="4756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61DB01-AD42-4949-879E-ABB8AA7495A6}"/>
              </a:ext>
            </a:extLst>
          </p:cNvPr>
          <p:cNvSpPr txBox="1"/>
          <p:nvPr/>
        </p:nvSpPr>
        <p:spPr>
          <a:xfrm>
            <a:off x="6233066" y="6049788"/>
            <a:ext cx="5845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Palatino Linotype" panose="02040502050505030304" pitchFamily="18" charset="0"/>
              </a:rPr>
              <a:t>San Bartolome Apostol Parish Church in Nagcarlan, Laguna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D6AA34-E895-4F1D-8CB1-EB068D8D73D6}"/>
              </a:ext>
            </a:extLst>
          </p:cNvPr>
          <p:cNvSpPr txBox="1"/>
          <p:nvPr/>
        </p:nvSpPr>
        <p:spPr>
          <a:xfrm rot="16200000">
            <a:off x="10813636" y="3744769"/>
            <a:ext cx="18646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image from Google</a:t>
            </a:r>
          </a:p>
        </p:txBody>
      </p:sp>
    </p:spTree>
    <p:extLst>
      <p:ext uri="{BB962C8B-B14F-4D97-AF65-F5344CB8AC3E}">
        <p14:creationId xmlns:p14="http://schemas.microsoft.com/office/powerpoint/2010/main" val="10375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2A01D6-DD6D-437F-9FDD-BF01E4C1B5FD}"/>
              </a:ext>
            </a:extLst>
          </p:cNvPr>
          <p:cNvSpPr/>
          <p:nvPr/>
        </p:nvSpPr>
        <p:spPr>
          <a:xfrm>
            <a:off x="2403187" y="841880"/>
            <a:ext cx="3829879" cy="131684"/>
          </a:xfrm>
          <a:prstGeom prst="rect">
            <a:avLst/>
          </a:prstGeom>
          <a:solidFill>
            <a:srgbClr val="FFFF00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B3C967-380A-4D7D-BF3F-94853A20668C}"/>
              </a:ext>
            </a:extLst>
          </p:cNvPr>
          <p:cNvSpPr txBox="1"/>
          <p:nvPr/>
        </p:nvSpPr>
        <p:spPr>
          <a:xfrm>
            <a:off x="2107096" y="438880"/>
            <a:ext cx="4422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Palatino Linotype" panose="02040502050505030304" pitchFamily="18" charset="0"/>
                <a:cs typeface="Leelawadee UI" panose="020B0502040204020203" pitchFamily="34" charset="-34"/>
              </a:rPr>
              <a:t>Get to Know the Famous Artist</a:t>
            </a:r>
            <a:endParaRPr lang="en-PH" b="1" dirty="0">
              <a:latin typeface="Palatino Linotype" panose="02040502050505030304" pitchFamily="18" charset="0"/>
              <a:cs typeface="Leelawadee UI" panose="020B0502040204020203" pitchFamily="34" charset="-34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FCC64F0-7FB5-4C88-B9A1-A3D5640F4042}"/>
              </a:ext>
            </a:extLst>
          </p:cNvPr>
          <p:cNvSpPr/>
          <p:nvPr/>
        </p:nvSpPr>
        <p:spPr>
          <a:xfrm>
            <a:off x="240465" y="178904"/>
            <a:ext cx="1866631" cy="1842053"/>
          </a:xfrm>
          <a:prstGeom prst="ellipse">
            <a:avLst/>
          </a:prstGeom>
          <a:solidFill>
            <a:srgbClr val="FFFF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pic>
        <p:nvPicPr>
          <p:cNvPr id="10" name="Picture 8" descr="Ecommerce Logo">
            <a:extLst>
              <a:ext uri="{FF2B5EF4-FFF2-40B4-BE49-F238E27FC236}">
                <a16:creationId xmlns:a16="http://schemas.microsoft.com/office/drawing/2014/main" id="{3C07B30B-EBD2-4F03-AEC7-CB5840301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333" y1="30200" x2="36333" y2="30200"/>
                        <a14:foregroundMark x1="64556" y1="43800" x2="64556" y2="43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276" y="212572"/>
            <a:ext cx="2891329" cy="1660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B4A1F5-4A72-4C6B-BEFD-930775781BF8}"/>
              </a:ext>
            </a:extLst>
          </p:cNvPr>
          <p:cNvSpPr txBox="1"/>
          <p:nvPr/>
        </p:nvSpPr>
        <p:spPr>
          <a:xfrm>
            <a:off x="240465" y="2333685"/>
            <a:ext cx="5500621" cy="4031873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1"/>
                </a:solidFill>
                <a:latin typeface="Palatino Linotype" panose="02040502050505030304" pitchFamily="18" charset="0"/>
              </a:rPr>
              <a:t>Santiago Bose</a:t>
            </a:r>
            <a:r>
              <a:rPr lang="en-US" sz="2400" b="1" dirty="0">
                <a:latin typeface="Palatino Linotype" panose="02040502050505030304" pitchFamily="18" charset="0"/>
              </a:rPr>
              <a:t>	</a:t>
            </a:r>
          </a:p>
          <a:p>
            <a:endParaRPr lang="en-US" sz="2400" b="1" dirty="0"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Palatino Linotype" panose="02040502050505030304" pitchFamily="18" charset="0"/>
              </a:rPr>
              <a:t>Most prolific, indigenous and Innovative artist in the Philippines</a:t>
            </a:r>
          </a:p>
          <a:p>
            <a:endParaRPr lang="en-US" sz="2400" b="1" dirty="0"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Palatino Linotype" panose="02040502050505030304" pitchFamily="18" charset="0"/>
              </a:rPr>
              <a:t>Bricolage style artwork. </a:t>
            </a:r>
          </a:p>
          <a:p>
            <a:r>
              <a:rPr lang="en-US" sz="2400" b="1" dirty="0">
                <a:latin typeface="Palatino Linotype" panose="02040502050505030304" pitchFamily="18" charset="0"/>
              </a:rPr>
              <a:t>Make use of indigenous materials such as bamboo, volcanic ash, and photographs.</a:t>
            </a:r>
          </a:p>
          <a:p>
            <a:endParaRPr lang="en-US" sz="2400" b="1" dirty="0">
              <a:latin typeface="Palatino Linotype" panose="0204050205050503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337CC0-B8D2-4493-B328-E05FB9347E14}"/>
              </a:ext>
            </a:extLst>
          </p:cNvPr>
          <p:cNvSpPr txBox="1"/>
          <p:nvPr/>
        </p:nvSpPr>
        <p:spPr>
          <a:xfrm>
            <a:off x="7284153" y="6356949"/>
            <a:ext cx="2906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Palatino Linotype" panose="02040502050505030304" pitchFamily="18" charset="0"/>
              </a:rPr>
              <a:t>9-11 Return of the Comeback</a:t>
            </a:r>
            <a:endParaRPr lang="en-US" dirty="0">
              <a:latin typeface="Palatino Linotype" panose="02040502050505030304" pitchFamily="18" charset="0"/>
            </a:endParaRPr>
          </a:p>
        </p:txBody>
      </p:sp>
      <p:pic>
        <p:nvPicPr>
          <p:cNvPr id="6148" name="Picture 4" descr="https://d1y6vrv5joz2wa.cloudfront.net/v2/uploads/05f3c80e-23b3-6d4d-a2b5-1fabbf7a8668.jpg?w=640">
            <a:extLst>
              <a:ext uri="{FF2B5EF4-FFF2-40B4-BE49-F238E27FC236}">
                <a16:creationId xmlns:a16="http://schemas.microsoft.com/office/drawing/2014/main" id="{7642B33D-C873-42A9-BD17-159E82550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916" y="1099930"/>
            <a:ext cx="5103224" cy="513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CA367F-B9A4-43A7-934F-A5E7EA29B9EC}"/>
              </a:ext>
            </a:extLst>
          </p:cNvPr>
          <p:cNvSpPr txBox="1"/>
          <p:nvPr/>
        </p:nvSpPr>
        <p:spPr>
          <a:xfrm rot="16200000">
            <a:off x="10506865" y="4051539"/>
            <a:ext cx="2478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image from Google</a:t>
            </a:r>
          </a:p>
        </p:txBody>
      </p:sp>
    </p:spTree>
    <p:extLst>
      <p:ext uri="{BB962C8B-B14F-4D97-AF65-F5344CB8AC3E}">
        <p14:creationId xmlns:p14="http://schemas.microsoft.com/office/powerpoint/2010/main" val="364529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21D0837F-044C-43A6-8AA1-0A09A8B59AEE}"/>
              </a:ext>
            </a:extLst>
          </p:cNvPr>
          <p:cNvSpPr/>
          <p:nvPr/>
        </p:nvSpPr>
        <p:spPr>
          <a:xfrm>
            <a:off x="222561" y="206511"/>
            <a:ext cx="1843306" cy="184205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>
              <a:latin typeface="Palatino Linotype" panose="0204050205050503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DADA6C-ABC6-45CE-A656-1364D4AA6F3F}"/>
              </a:ext>
            </a:extLst>
          </p:cNvPr>
          <p:cNvSpPr txBox="1"/>
          <p:nvPr/>
        </p:nvSpPr>
        <p:spPr>
          <a:xfrm>
            <a:off x="2065867" y="434137"/>
            <a:ext cx="283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Palatino Linotype" panose="02040502050505030304" pitchFamily="18" charset="0"/>
                <a:cs typeface="Leelawadee UI" panose="020B0502040204020203" pitchFamily="34" charset="-34"/>
              </a:rPr>
              <a:t>Heart Work Activity</a:t>
            </a:r>
          </a:p>
        </p:txBody>
      </p:sp>
      <p:pic>
        <p:nvPicPr>
          <p:cNvPr id="6" name="Picture 10" descr="Easel">
            <a:extLst>
              <a:ext uri="{FF2B5EF4-FFF2-40B4-BE49-F238E27FC236}">
                <a16:creationId xmlns:a16="http://schemas.microsoft.com/office/drawing/2014/main" id="{EFABB1CC-A5CB-4472-892F-D83CD58B0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flipH="1">
            <a:off x="265126" y="158034"/>
            <a:ext cx="1758173" cy="175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C87F246-CF15-44CF-A334-5EB85A244BDD}"/>
              </a:ext>
            </a:extLst>
          </p:cNvPr>
          <p:cNvSpPr txBox="1"/>
          <p:nvPr/>
        </p:nvSpPr>
        <p:spPr>
          <a:xfrm>
            <a:off x="553686" y="2417896"/>
            <a:ext cx="1108462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Palatino Linotype" panose="02040502050505030304" pitchFamily="18" charset="0"/>
              </a:rPr>
              <a:t>Task for the Day:</a:t>
            </a:r>
          </a:p>
          <a:p>
            <a:endParaRPr lang="en-US" sz="2800" dirty="0">
              <a:latin typeface="Palatino Linotype" panose="02040502050505030304" pitchFamily="18" charset="0"/>
            </a:endParaRPr>
          </a:p>
          <a:p>
            <a:r>
              <a:rPr lang="en-US" sz="2800" dirty="0">
                <a:latin typeface="Palatino Linotype" panose="02040502050505030304" pitchFamily="18" charset="0"/>
              </a:rPr>
              <a:t>What does the song “</a:t>
            </a:r>
            <a:r>
              <a:rPr lang="en-US" sz="2800" b="1" dirty="0" err="1">
                <a:latin typeface="Palatino Linotype" panose="02040502050505030304" pitchFamily="18" charset="0"/>
              </a:rPr>
              <a:t>Tatsulok</a:t>
            </a:r>
            <a:r>
              <a:rPr lang="en-US" sz="2800" dirty="0">
                <a:latin typeface="Palatino Linotype" panose="02040502050505030304" pitchFamily="18" charset="0"/>
              </a:rPr>
              <a:t>”  and suppress </a:t>
            </a:r>
            <a:r>
              <a:rPr lang="en-US" sz="2800" b="1" dirty="0">
                <a:latin typeface="Palatino Linotype" panose="02040502050505030304" pitchFamily="18" charset="0"/>
              </a:rPr>
              <a:t>Freedom</a:t>
            </a:r>
            <a:r>
              <a:rPr lang="en-US" sz="2800" dirty="0">
                <a:latin typeface="Palatino Linotype" panose="02040502050505030304" pitchFamily="18" charset="0"/>
              </a:rPr>
              <a:t> mean to you?</a:t>
            </a:r>
          </a:p>
          <a:p>
            <a:endParaRPr lang="en-US" sz="2800" dirty="0">
              <a:latin typeface="Palatino Linotype" panose="02040502050505030304" pitchFamily="18" charset="0"/>
            </a:endParaRPr>
          </a:p>
          <a:p>
            <a:r>
              <a:rPr lang="en-US" sz="2800" dirty="0">
                <a:latin typeface="Palatino Linotype" panose="02040502050505030304" pitchFamily="18" charset="0"/>
              </a:rPr>
              <a:t>You can use digital or traditional way of presenting your artwork </a:t>
            </a:r>
          </a:p>
          <a:p>
            <a:endParaRPr lang="en-US" sz="2800" dirty="0">
              <a:latin typeface="Palatino Linotype" panose="02040502050505030304" pitchFamily="18" charset="0"/>
            </a:endParaRPr>
          </a:p>
          <a:p>
            <a:pPr algn="ctr"/>
            <a:r>
              <a:rPr lang="en-US" sz="2800" dirty="0">
                <a:latin typeface="Palatino Linotype" panose="02040502050505030304" pitchFamily="18" charset="0"/>
              </a:rPr>
              <a:t>(e.g. </a:t>
            </a:r>
            <a:r>
              <a:rPr lang="en-US" sz="2800" b="1" dirty="0">
                <a:latin typeface="Palatino Linotype" panose="02040502050505030304" pitchFamily="18" charset="0"/>
              </a:rPr>
              <a:t>pen, pencil, water color, photography, </a:t>
            </a:r>
            <a:r>
              <a:rPr lang="en-US" sz="2800" b="1" dirty="0" err="1">
                <a:latin typeface="Palatino Linotype" panose="02040502050505030304" pitchFamily="18" charset="0"/>
              </a:rPr>
              <a:t>etc</a:t>
            </a:r>
            <a:r>
              <a:rPr lang="en-US" sz="2800" dirty="0">
                <a:latin typeface="Palatino Linotype" panose="02040502050505030304" pitchFamily="18" charset="0"/>
              </a:rPr>
              <a:t>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7ECAAC-8A82-4C66-B82B-D1C0010EB875}"/>
              </a:ext>
            </a:extLst>
          </p:cNvPr>
          <p:cNvSpPr/>
          <p:nvPr/>
        </p:nvSpPr>
        <p:spPr>
          <a:xfrm>
            <a:off x="2266121" y="803469"/>
            <a:ext cx="3829879" cy="131684"/>
          </a:xfrm>
          <a:prstGeom prst="rect">
            <a:avLst/>
          </a:prstGeom>
          <a:solidFill>
            <a:srgbClr val="00B0F0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08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76E7CEE-B38C-448E-AE54-8CB281413EA4}"/>
              </a:ext>
            </a:extLst>
          </p:cNvPr>
          <p:cNvSpPr txBox="1"/>
          <p:nvPr/>
        </p:nvSpPr>
        <p:spPr>
          <a:xfrm>
            <a:off x="-1190726" y="265043"/>
            <a:ext cx="55852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Reference:</a:t>
            </a:r>
            <a:r>
              <a:rPr lang="en-US" sz="4400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D83B5F-4CD3-4856-8C1C-E4AED63F2EA4}"/>
              </a:ext>
            </a:extLst>
          </p:cNvPr>
          <p:cNvSpPr/>
          <p:nvPr/>
        </p:nvSpPr>
        <p:spPr>
          <a:xfrm>
            <a:off x="249911" y="962177"/>
            <a:ext cx="3959086" cy="144613"/>
          </a:xfrm>
          <a:prstGeom prst="rect">
            <a:avLst/>
          </a:prstGeom>
          <a:solidFill>
            <a:srgbClr val="7030A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PH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B65A28-E2D6-4947-BA01-D4504F3C1748}"/>
              </a:ext>
            </a:extLst>
          </p:cNvPr>
          <p:cNvSpPr txBox="1"/>
          <p:nvPr/>
        </p:nvSpPr>
        <p:spPr>
          <a:xfrm>
            <a:off x="399115" y="1334053"/>
            <a:ext cx="1102643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Palatino Linotype" panose="02040502050505030304" pitchFamily="18" charset="0"/>
              </a:rPr>
              <a:t>Artlist</a:t>
            </a:r>
            <a:r>
              <a:rPr lang="en-US" dirty="0">
                <a:latin typeface="Palatino Linotype" panose="02040502050505030304" pitchFamily="18" charset="0"/>
              </a:rPr>
              <a:t> Team (2020, August). Art-List Feature: Santiago Bose, Painter and Magician. Retrieved from </a:t>
            </a:r>
            <a:r>
              <a:rPr lang="en-US" dirty="0">
                <a:latin typeface="Palatino Linotype" panose="02040502050505030304" pitchFamily="18" charset="0"/>
                <a:hlinkClick r:id="rId2"/>
              </a:rPr>
              <a:t>https://www.art-list.com/blog/artlist-feature-santiago-bose</a:t>
            </a:r>
            <a:endParaRPr lang="en-US" dirty="0">
              <a:latin typeface="Palatino Linotype" panose="02040502050505030304" pitchFamily="18" charset="0"/>
            </a:endParaRPr>
          </a:p>
          <a:p>
            <a:endParaRPr lang="en-US" dirty="0">
              <a:latin typeface="Palatino Linotype" panose="02040502050505030304" pitchFamily="18" charset="0"/>
            </a:endParaRPr>
          </a:p>
          <a:p>
            <a:r>
              <a:rPr lang="en-US" dirty="0" err="1">
                <a:latin typeface="Palatino Linotype" panose="02040502050505030304" pitchFamily="18" charset="0"/>
              </a:rPr>
              <a:t>Badgely</a:t>
            </a:r>
            <a:r>
              <a:rPr lang="en-US" dirty="0">
                <a:latin typeface="Palatino Linotype" panose="02040502050505030304" pitchFamily="18" charset="0"/>
              </a:rPr>
              <a:t>, L. (</a:t>
            </a:r>
            <a:r>
              <a:rPr lang="en-US" dirty="0" err="1">
                <a:latin typeface="Palatino Linotype" panose="02040502050505030304" pitchFamily="18" charset="0"/>
              </a:rPr>
              <a:t>n.d</a:t>
            </a:r>
            <a:r>
              <a:rPr lang="en-US" dirty="0">
                <a:latin typeface="Palatino Linotype" panose="02040502050505030304" pitchFamily="18" charset="0"/>
              </a:rPr>
              <a:t>). 40 Clever and Meaningful Collage Art Examples. Retrieved from </a:t>
            </a:r>
            <a:r>
              <a:rPr lang="en-US" dirty="0">
                <a:latin typeface="Palatino Linotype" panose="02040502050505030304" pitchFamily="18" charset="0"/>
                <a:hlinkClick r:id="rId3"/>
              </a:rPr>
              <a:t>https://www.pinterest.ph/pin/441915782167372866/</a:t>
            </a:r>
            <a:endParaRPr lang="en-US" dirty="0">
              <a:latin typeface="Palatino Linotype" panose="02040502050505030304" pitchFamily="18" charset="0"/>
            </a:endParaRPr>
          </a:p>
          <a:p>
            <a:endParaRPr lang="en-US" dirty="0">
              <a:latin typeface="Palatino Linotype" panose="02040502050505030304" pitchFamily="18" charset="0"/>
            </a:endParaRPr>
          </a:p>
          <a:p>
            <a:r>
              <a:rPr lang="en-US" dirty="0" err="1">
                <a:latin typeface="Palatino Linotype" panose="02040502050505030304" pitchFamily="18" charset="0"/>
              </a:rPr>
              <a:t>Blograma</a:t>
            </a:r>
            <a:r>
              <a:rPr lang="en-US" dirty="0">
                <a:latin typeface="Palatino Linotype" panose="02040502050505030304" pitchFamily="18" charset="0"/>
              </a:rPr>
              <a:t> (2016, January). Old Churches in Pen and ink by </a:t>
            </a:r>
            <a:r>
              <a:rPr lang="en-US" dirty="0" err="1">
                <a:latin typeface="Palatino Linotype" panose="02040502050505030304" pitchFamily="18" charset="0"/>
              </a:rPr>
              <a:t>Nuel</a:t>
            </a:r>
            <a:r>
              <a:rPr lang="en-US" dirty="0">
                <a:latin typeface="Palatino Linotype" panose="02040502050505030304" pitchFamily="18" charset="0"/>
              </a:rPr>
              <a:t> Bueza. Retrieved from </a:t>
            </a:r>
            <a:r>
              <a:rPr lang="en-US" dirty="0">
                <a:latin typeface="Palatino Linotype" panose="02040502050505030304" pitchFamily="18" charset="0"/>
                <a:hlinkClick r:id="rId4"/>
              </a:rPr>
              <a:t>http://www.macuha-artgallery.com</a:t>
            </a:r>
            <a:endParaRPr lang="en-US" dirty="0">
              <a:latin typeface="Palatino Linotype" panose="02040502050505030304" pitchFamily="18" charset="0"/>
            </a:endParaRPr>
          </a:p>
          <a:p>
            <a:endParaRPr lang="en-US" dirty="0">
              <a:latin typeface="Palatino Linotype" panose="02040502050505030304" pitchFamily="18" charset="0"/>
            </a:endParaRPr>
          </a:p>
          <a:p>
            <a:r>
              <a:rPr lang="en-US" dirty="0">
                <a:latin typeface="Palatino Linotype" panose="02040502050505030304" pitchFamily="18" charset="0"/>
              </a:rPr>
              <a:t>McArdle, T. (2008). Painting with Mixed Media. </a:t>
            </a:r>
            <a:r>
              <a:rPr lang="en-US" dirty="0" err="1">
                <a:latin typeface="Palatino Linotype" panose="02040502050505030304" pitchFamily="18" charset="0"/>
              </a:rPr>
              <a:t>Retieved</a:t>
            </a:r>
            <a:r>
              <a:rPr lang="en-US" dirty="0">
                <a:latin typeface="Palatino Linotype" panose="02040502050505030304" pitchFamily="18" charset="0"/>
              </a:rPr>
              <a:t> from </a:t>
            </a:r>
            <a:r>
              <a:rPr lang="en-US" dirty="0">
                <a:latin typeface="Palatino Linotype" panose="02040502050505030304" pitchFamily="18" charset="0"/>
                <a:hlinkClick r:id="rId5"/>
              </a:rPr>
              <a:t>https://www.art-is-fun.com/painting-with-mixed-media</a:t>
            </a:r>
            <a:endParaRPr lang="en-US" dirty="0">
              <a:latin typeface="Palatino Linotype" panose="02040502050505030304" pitchFamily="18" charset="0"/>
            </a:endParaRPr>
          </a:p>
          <a:p>
            <a:endParaRPr lang="en-US" dirty="0">
              <a:latin typeface="Palatino Linotype" panose="02040502050505030304" pitchFamily="18" charset="0"/>
            </a:endParaRPr>
          </a:p>
          <a:p>
            <a:r>
              <a:rPr lang="en-US" dirty="0">
                <a:latin typeface="Palatino Linotype" panose="02040502050505030304" pitchFamily="18" charset="0"/>
              </a:rPr>
              <a:t>Nicole </a:t>
            </a:r>
            <a:r>
              <a:rPr lang="en-US" dirty="0" err="1">
                <a:latin typeface="Palatino Linotype" panose="02040502050505030304" pitchFamily="18" charset="0"/>
              </a:rPr>
              <a:t>Tinkham</a:t>
            </a:r>
            <a:r>
              <a:rPr lang="en-US" dirty="0">
                <a:latin typeface="Palatino Linotype" panose="02040502050505030304" pitchFamily="18" charset="0"/>
              </a:rPr>
              <a:t> (2016, March 17). BASIC Pen &amp; Ink techniques to help you get started. Retrieved from</a:t>
            </a:r>
          </a:p>
          <a:p>
            <a:r>
              <a:rPr lang="en-US" dirty="0">
                <a:latin typeface="Palatino Linotype" panose="02040502050505030304" pitchFamily="18" charset="0"/>
                <a:hlinkClick r:id="rId6"/>
              </a:rPr>
              <a:t>https://keetonsonline.wordpress.com/2016/03/17/7-basic-pen-ink-techniques-to-help-you-get-started/</a:t>
            </a:r>
            <a:endParaRPr lang="en-US" dirty="0">
              <a:latin typeface="Palatino Linotype" panose="02040502050505030304" pitchFamily="18" charset="0"/>
            </a:endParaRPr>
          </a:p>
          <a:p>
            <a:endParaRPr lang="en-US" dirty="0">
              <a:latin typeface="Palatino Linotype" panose="02040502050505030304" pitchFamily="18" charset="0"/>
            </a:endParaRPr>
          </a:p>
          <a:p>
            <a:r>
              <a:rPr lang="en-US" dirty="0">
                <a:latin typeface="Palatino Linotype" panose="02040502050505030304" pitchFamily="18" charset="0"/>
              </a:rPr>
              <a:t>WooArts.com. (</a:t>
            </a:r>
            <a:r>
              <a:rPr lang="en-US" dirty="0" err="1">
                <a:latin typeface="Palatino Linotype" panose="02040502050505030304" pitchFamily="18" charset="0"/>
              </a:rPr>
              <a:t>n.d</a:t>
            </a:r>
            <a:r>
              <a:rPr lang="en-US" dirty="0">
                <a:latin typeface="Palatino Linotype" panose="02040502050505030304" pitchFamily="18" charset="0"/>
              </a:rPr>
              <a:t>). 33 Astonishing Watercolor Paintings By Erwin Mallari.  Retrieved from https://wooarts.com/erwin-mallari/</a:t>
            </a:r>
          </a:p>
          <a:p>
            <a:endParaRPr lang="en-US" dirty="0">
              <a:latin typeface="Palatino Linotype" panose="02040502050505030304" pitchFamily="18" charset="0"/>
            </a:endParaRPr>
          </a:p>
          <a:p>
            <a:endParaRPr lang="en-US" dirty="0">
              <a:latin typeface="Palatino Linotype" panose="02040502050505030304" pitchFamily="18" charset="0"/>
            </a:endParaRPr>
          </a:p>
          <a:p>
            <a:endParaRPr lang="en-US" dirty="0">
              <a:latin typeface="Palatino Linotype" panose="02040502050505030304" pitchFamily="18" charset="0"/>
            </a:endParaRPr>
          </a:p>
          <a:p>
            <a:endParaRPr lang="en-US" dirty="0">
              <a:latin typeface="Palatino Linotype" panose="02040502050505030304" pitchFamily="18" charset="0"/>
            </a:endParaRPr>
          </a:p>
          <a:p>
            <a:endParaRPr lang="en-US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801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523</Words>
  <Application>Microsoft Office PowerPoint</Application>
  <PresentationFormat>Widescreen</PresentationFormat>
  <Paragraphs>73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Leelawadee UI</vt:lpstr>
      <vt:lpstr>Palatino Linotype</vt:lpstr>
      <vt:lpstr>Segoe UI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Aromin, Marie Paz</dc:creator>
  <cp:lastModifiedBy>Aromin, Marie Paz</cp:lastModifiedBy>
  <cp:revision>26</cp:revision>
  <dcterms:created xsi:type="dcterms:W3CDTF">2021-09-14T02:14:07Z</dcterms:created>
  <dcterms:modified xsi:type="dcterms:W3CDTF">2021-09-14T13:20:33Z</dcterms:modified>
</cp:coreProperties>
</file>